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7" r:id="rId2"/>
    <p:sldId id="256" r:id="rId3"/>
    <p:sldId id="400" r:id="rId4"/>
    <p:sldId id="410" r:id="rId5"/>
    <p:sldId id="411" r:id="rId6"/>
    <p:sldId id="412" r:id="rId7"/>
    <p:sldId id="413" r:id="rId8"/>
    <p:sldId id="423" r:id="rId9"/>
    <p:sldId id="424" r:id="rId10"/>
    <p:sldId id="425" r:id="rId11"/>
    <p:sldId id="426" r:id="rId12"/>
    <p:sldId id="415" r:id="rId13"/>
    <p:sldId id="416" r:id="rId14"/>
    <p:sldId id="417" r:id="rId15"/>
    <p:sldId id="419" r:id="rId16"/>
    <p:sldId id="421" r:id="rId17"/>
    <p:sldId id="420" r:id="rId18"/>
    <p:sldId id="422" r:id="rId19"/>
    <p:sldId id="427" r:id="rId20"/>
    <p:sldId id="428" r:id="rId21"/>
    <p:sldId id="429" r:id="rId22"/>
    <p:sldId id="430" r:id="rId23"/>
    <p:sldId id="431" r:id="rId24"/>
    <p:sldId id="374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JetBrains Mono" panose="02000009000000000000" pitchFamily="49" charset="0"/>
      <p:regular r:id="rId33"/>
      <p:bold r:id="rId34"/>
      <p:italic r:id="rId35"/>
      <p:boldItalic r:id="rId36"/>
    </p:embeddedFont>
    <p:embeddedFont>
      <p:font typeface="Pretendard" panose="02000503000000020004" pitchFamily="50" charset="-127"/>
      <p:regular r:id="rId37"/>
      <p:bold r:id="rId38"/>
    </p:embeddedFont>
    <p:embeddedFont>
      <p:font typeface="Pretendard Black" panose="02000A03000000020004" pitchFamily="50" charset="-127"/>
      <p:bold r:id="rId39"/>
    </p:embeddedFont>
    <p:embeddedFont>
      <p:font typeface="Pretendard Medium" panose="02000603000000020004" pitchFamily="50" charset="-127"/>
      <p:regular r:id="rId40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8"/>
    <p:restoredTop sz="94767"/>
  </p:normalViewPr>
  <p:slideViewPr>
    <p:cSldViewPr snapToGrid="0">
      <p:cViewPr>
        <p:scale>
          <a:sx n="100" d="100"/>
          <a:sy n="100" d="100"/>
        </p:scale>
        <p:origin x="1524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5.fntdata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23BD4-9269-4234-B535-4A8ED134DD62}" type="datetimeFigureOut">
              <a:rPr lang="ko-KR" altLang="en-US" smtClean="0"/>
              <a:t>2023-9-20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3B76E-E381-400A-816C-9E76DB2336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503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5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230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09/20/2023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클래스의 이해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3252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메소드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오버라이딩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62B4DC-D4B2-9235-AAF5-26BDDEFAF4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999" y="1033843"/>
            <a:ext cx="11616002" cy="5078313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datetime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Logger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msg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msg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TimeStampLogger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Logger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whoami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msg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whoami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&gt;&gt;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datetime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datetime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now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super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msg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DateLogger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Logger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whoami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msg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whoami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&gt;&gt;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datetime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datetime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now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strftime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'%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-%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-%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super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msg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109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3252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메소드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오버라이딩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6F565D-58F3-AFC9-5B9C-FFE9C4B0C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4" y="1859339"/>
            <a:ext cx="11616617" cy="3139321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Logger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TimeStampLogger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DateLogger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Logger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# 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출력 결과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Logger</a:t>
            </a: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TimeStampLogger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# 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출력 결과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TimeStampLogger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&gt;&gt; 2023-09-20 02:07:58</a:t>
            </a: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log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DateLogger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# 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출력 결과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DateLogger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&gt;&gt; 2023-09-20</a:t>
            </a: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1578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88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다중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AF15D53-3703-E881-305D-265916A21BCA}"/>
              </a:ext>
            </a:extLst>
          </p:cNvPr>
          <p:cNvGrpSpPr/>
          <p:nvPr/>
        </p:nvGrpSpPr>
        <p:grpSpPr>
          <a:xfrm>
            <a:off x="1150257" y="1819568"/>
            <a:ext cx="9891486" cy="3506863"/>
            <a:chOff x="997857" y="1245130"/>
            <a:chExt cx="9891486" cy="3506863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D2FF22D-43BC-A2A5-B4F1-5E8F7365F7AD}"/>
                </a:ext>
              </a:extLst>
            </p:cNvPr>
            <p:cNvGrpSpPr/>
            <p:nvPr/>
          </p:nvGrpSpPr>
          <p:grpSpPr>
            <a:xfrm>
              <a:off x="1446731" y="2587433"/>
              <a:ext cx="8993740" cy="983344"/>
              <a:chOff x="1607273" y="1927034"/>
              <a:chExt cx="8993740" cy="983344"/>
            </a:xfrm>
          </p:grpSpPr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826F1870-D71B-94F3-1146-C269DFEC0999}"/>
                  </a:ext>
                </a:extLst>
              </p:cNvPr>
              <p:cNvSpPr/>
              <p:nvPr/>
            </p:nvSpPr>
            <p:spPr>
              <a:xfrm>
                <a:off x="1607273" y="1927035"/>
                <a:ext cx="2734116" cy="98334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200" dirty="0" err="1">
                    <a:solidFill>
                      <a:sysClr val="windowText" lastClr="000000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TouchScreen</a:t>
                </a:r>
                <a:endParaRPr lang="ko-KR" altLang="en-US" sz="2200" dirty="0">
                  <a:solidFill>
                    <a:sysClr val="windowText" lastClr="00000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3" name="사각형: 둥근 모서리 2">
                <a:extLst>
                  <a:ext uri="{FF2B5EF4-FFF2-40B4-BE49-F238E27FC236}">
                    <a16:creationId xmlns:a16="http://schemas.microsoft.com/office/drawing/2014/main" id="{9F2A50D9-A54E-7C57-FBC1-F57AF2EE6C88}"/>
                  </a:ext>
                </a:extLst>
              </p:cNvPr>
              <p:cNvSpPr/>
              <p:nvPr/>
            </p:nvSpPr>
            <p:spPr>
              <a:xfrm>
                <a:off x="7866897" y="1927034"/>
                <a:ext cx="2734116" cy="983343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200" dirty="0">
                    <a:solidFill>
                      <a:sysClr val="windowText" lastClr="000000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Computer</a:t>
                </a:r>
                <a:endParaRPr lang="ko-KR" altLang="en-US" sz="2200" dirty="0">
                  <a:solidFill>
                    <a:sysClr val="windowText" lastClr="00000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6BCE69D8-3E64-60D7-44B1-B0ED0844C394}"/>
                </a:ext>
              </a:extLst>
            </p:cNvPr>
            <p:cNvSpPr/>
            <p:nvPr/>
          </p:nvSpPr>
          <p:spPr>
            <a:xfrm>
              <a:off x="4576542" y="3768650"/>
              <a:ext cx="2734116" cy="983343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200" dirty="0" err="1">
                  <a:solidFill>
                    <a:sysClr val="windowText" lastClr="00000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MobilePhone</a:t>
              </a:r>
              <a:endParaRPr lang="ko-KR" altLang="en-US" sz="2200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25E9EFB4-6F77-0BC0-7DB7-5AEB05825F06}"/>
                </a:ext>
              </a:extLst>
            </p:cNvPr>
            <p:cNvCxnSpPr>
              <a:cxnSpLocks/>
              <a:stCxn id="6" idx="1"/>
              <a:endCxn id="2" idx="2"/>
            </p:cNvCxnSpPr>
            <p:nvPr/>
          </p:nvCxnSpPr>
          <p:spPr>
            <a:xfrm flipH="1" flipV="1">
              <a:off x="2813789" y="3570777"/>
              <a:ext cx="1762753" cy="689545"/>
            </a:xfrm>
            <a:prstGeom prst="straightConnector1">
              <a:avLst/>
            </a:prstGeom>
            <a:ln>
              <a:solidFill>
                <a:srgbClr val="00206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96A3EBF6-1A37-A70A-42A8-3E4617490502}"/>
                </a:ext>
              </a:extLst>
            </p:cNvPr>
            <p:cNvCxnSpPr>
              <a:cxnSpLocks/>
              <a:stCxn id="6" idx="3"/>
              <a:endCxn id="3" idx="2"/>
            </p:cNvCxnSpPr>
            <p:nvPr/>
          </p:nvCxnSpPr>
          <p:spPr>
            <a:xfrm flipV="1">
              <a:off x="7310658" y="3570776"/>
              <a:ext cx="1762755" cy="689546"/>
            </a:xfrm>
            <a:prstGeom prst="straightConnector1">
              <a:avLst/>
            </a:prstGeom>
            <a:ln>
              <a:solidFill>
                <a:srgbClr val="00206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5AB7B37-C8AB-536B-A139-B69B5D571E7F}"/>
                </a:ext>
              </a:extLst>
            </p:cNvPr>
            <p:cNvSpPr txBox="1"/>
            <p:nvPr/>
          </p:nvSpPr>
          <p:spPr>
            <a:xfrm>
              <a:off x="997857" y="1245130"/>
              <a:ext cx="9891486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3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여러 개의 부모 클래스로부터 상속받는 것을 의미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5676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88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다중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88C6F4A-FECE-32FD-0010-CC7BDEA908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3" y="1172343"/>
            <a:ext cx="11616618" cy="4801314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TouchScreen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touch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pass</a:t>
            </a: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Computer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compute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altLang="ko-KR" i="1" dirty="0">
                <a:solidFill>
                  <a:srgbClr val="C792EA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pass</a:t>
            </a: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MobilePhone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TouchScreen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Computer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init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size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touch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x축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{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y축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{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를 터치했습니다.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compute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계산 중입니다.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971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88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다중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9F789CE-673F-B427-82B5-BBD79CA8BD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3" y="2274838"/>
            <a:ext cx="11616617" cy="2308324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phone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MobilePhone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6.1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phone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touch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1920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1080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 # 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JetBrains Mono" panose="02000009000000000000" pitchFamily="49" charset="0"/>
              </a:rPr>
              <a:t>출력 결과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: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x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JetBrains Mono" panose="02000009000000000000" pitchFamily="49" charset="0"/>
              </a:rPr>
              <a:t>축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 1920, 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y</a:t>
            </a:r>
            <a:r>
              <a:rPr kumimoji="0" lang="ko-KR" altLang="ko-KR" sz="18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JetBrains Mono" panose="02000009000000000000" pitchFamily="49" charset="0"/>
              </a:rPr>
              <a:t>축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 1080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JetBrains Mono" panose="02000009000000000000" pitchFamily="49" charset="0"/>
              </a:rPr>
              <a:t>를 터치했습니다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phone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compute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 # 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JetBrains Mono" panose="02000009000000000000" pitchFamily="49" charset="0"/>
              </a:rPr>
              <a:t>출력 결과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: 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JetBrains Mono" panose="02000009000000000000" pitchFamily="49" charset="0"/>
              </a:rPr>
              <a:t>계산 중입니다</a:t>
            </a: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.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716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88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다중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AAED12-2C00-317B-CD26-73E25AB9A749}"/>
              </a:ext>
            </a:extLst>
          </p:cNvPr>
          <p:cNvSpPr txBox="1"/>
          <p:nvPr/>
        </p:nvSpPr>
        <p:spPr>
          <a:xfrm>
            <a:off x="287383" y="129335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다이아몬드 상속 문제 </a:t>
            </a:r>
            <a:r>
              <a:rPr lang="en-US" altLang="ko-KR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(Diamond Problem)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3FFA92A-9857-EEA7-2AAB-6DC959EC1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3" y="1882326"/>
            <a:ext cx="11616618" cy="3970318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introduce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introduce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introduce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"C"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89DDFF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dirty="0">
                <a:solidFill>
                  <a:srgbClr val="89DDFF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pass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56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88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다중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AAED12-2C00-317B-CD26-73E25AB9A749}"/>
              </a:ext>
            </a:extLst>
          </p:cNvPr>
          <p:cNvSpPr txBox="1"/>
          <p:nvPr/>
        </p:nvSpPr>
        <p:spPr>
          <a:xfrm>
            <a:off x="287383" y="129335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다이아몬드 상속 문제 </a:t>
            </a:r>
            <a:r>
              <a:rPr lang="en-US" altLang="ko-KR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(Diamond Problem)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461EBFF-A309-8F10-62EF-DF6556C2B8F9}"/>
              </a:ext>
            </a:extLst>
          </p:cNvPr>
          <p:cNvSpPr/>
          <p:nvPr/>
        </p:nvSpPr>
        <p:spPr>
          <a:xfrm>
            <a:off x="1599131" y="3566715"/>
            <a:ext cx="2734116" cy="983343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B</a:t>
            </a:r>
            <a:endParaRPr lang="ko-KR" altLang="en-US" sz="2200" dirty="0">
              <a:solidFill>
                <a:sysClr val="windowText" lastClr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6EB8DC2-6619-366E-5F1C-B107C1704BCB}"/>
              </a:ext>
            </a:extLst>
          </p:cNvPr>
          <p:cNvSpPr/>
          <p:nvPr/>
        </p:nvSpPr>
        <p:spPr>
          <a:xfrm>
            <a:off x="7858755" y="3566714"/>
            <a:ext cx="2734116" cy="983343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</a:t>
            </a:r>
            <a:endParaRPr lang="ko-KR" altLang="en-US" sz="2200" dirty="0">
              <a:solidFill>
                <a:sysClr val="windowText" lastClr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4D3A550-0522-ED2F-7F3B-157889AB7948}"/>
              </a:ext>
            </a:extLst>
          </p:cNvPr>
          <p:cNvSpPr/>
          <p:nvPr/>
        </p:nvSpPr>
        <p:spPr>
          <a:xfrm>
            <a:off x="4728942" y="4747931"/>
            <a:ext cx="2734116" cy="983343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D</a:t>
            </a:r>
            <a:endParaRPr lang="ko-KR" altLang="en-US" sz="2200" dirty="0">
              <a:solidFill>
                <a:sysClr val="windowText" lastClr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0D68614-9600-92B6-F966-26CAF7A6B9B7}"/>
              </a:ext>
            </a:extLst>
          </p:cNvPr>
          <p:cNvCxnSpPr>
            <a:cxnSpLocks/>
            <a:stCxn id="6" idx="1"/>
            <a:endCxn id="2" idx="2"/>
          </p:cNvCxnSpPr>
          <p:nvPr/>
        </p:nvCxnSpPr>
        <p:spPr>
          <a:xfrm flipH="1" flipV="1">
            <a:off x="2966189" y="4550058"/>
            <a:ext cx="1762753" cy="689545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C9980450-4B2E-46C3-40B8-16201926E632}"/>
              </a:ext>
            </a:extLst>
          </p:cNvPr>
          <p:cNvCxnSpPr>
            <a:cxnSpLocks/>
            <a:stCxn id="6" idx="3"/>
            <a:endCxn id="5" idx="2"/>
          </p:cNvCxnSpPr>
          <p:nvPr/>
        </p:nvCxnSpPr>
        <p:spPr>
          <a:xfrm flipV="1">
            <a:off x="7463058" y="4550057"/>
            <a:ext cx="1762755" cy="68954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ECA3D7E-2904-931A-4D97-AAC50E9B1ADF}"/>
              </a:ext>
            </a:extLst>
          </p:cNvPr>
          <p:cNvSpPr/>
          <p:nvPr/>
        </p:nvSpPr>
        <p:spPr>
          <a:xfrm>
            <a:off x="4728941" y="2367566"/>
            <a:ext cx="2734116" cy="983343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A</a:t>
            </a:r>
            <a:endParaRPr lang="ko-KR" altLang="en-US" sz="2200" dirty="0">
              <a:solidFill>
                <a:sysClr val="windowText" lastClr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91391D12-E435-3416-8C8A-84934ACAABAD}"/>
              </a:ext>
            </a:extLst>
          </p:cNvPr>
          <p:cNvCxnSpPr>
            <a:cxnSpLocks/>
            <a:stCxn id="2" idx="0"/>
            <a:endCxn id="11" idx="1"/>
          </p:cNvCxnSpPr>
          <p:nvPr/>
        </p:nvCxnSpPr>
        <p:spPr>
          <a:xfrm flipV="1">
            <a:off x="2966189" y="2859238"/>
            <a:ext cx="1762752" cy="707477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4ECFD4A-63E0-0DAD-F730-787D94CD6339}"/>
              </a:ext>
            </a:extLst>
          </p:cNvPr>
          <p:cNvCxnSpPr>
            <a:cxnSpLocks/>
            <a:stCxn id="5" idx="0"/>
            <a:endCxn id="11" idx="3"/>
          </p:cNvCxnSpPr>
          <p:nvPr/>
        </p:nvCxnSpPr>
        <p:spPr>
          <a:xfrm flipH="1" flipV="1">
            <a:off x="7463057" y="2859238"/>
            <a:ext cx="1762756" cy="70747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6986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88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다중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AAED12-2C00-317B-CD26-73E25AB9A749}"/>
              </a:ext>
            </a:extLst>
          </p:cNvPr>
          <p:cNvSpPr txBox="1"/>
          <p:nvPr/>
        </p:nvSpPr>
        <p:spPr>
          <a:xfrm>
            <a:off x="287383" y="129335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다이아몬드 상속 문제 </a:t>
            </a:r>
            <a:r>
              <a:rPr lang="en-US" altLang="ko-KR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(Diamond Problem)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E85CD9-0A40-B572-1092-B7E047CA9B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3" y="2022066"/>
            <a:ext cx="11616617" cy="1754326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introduce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123EC7-4231-4589-88CE-92452BB63A3E}"/>
              </a:ext>
            </a:extLst>
          </p:cNvPr>
          <p:cNvSpPr txBox="1"/>
          <p:nvPr/>
        </p:nvSpPr>
        <p:spPr>
          <a:xfrm>
            <a:off x="287383" y="4043438"/>
            <a:ext cx="1161661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Q. </a:t>
            </a:r>
            <a:r>
              <a:rPr lang="en-US" altLang="ko-KR" sz="2400" dirty="0" err="1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x.introduce</a:t>
            </a:r>
            <a:r>
              <a:rPr lang="en-US" altLang="ko-KR" sz="24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()</a:t>
            </a:r>
            <a:r>
              <a:rPr lang="ko-KR" altLang="en-US" sz="24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출력결과는 무엇이 될까</a:t>
            </a:r>
            <a:r>
              <a:rPr lang="en-US" altLang="ko-KR" sz="24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</a:t>
            </a:r>
          </a:p>
          <a:p>
            <a:endParaRPr lang="en-US" altLang="ko-KR" sz="2400" i="0" dirty="0">
              <a:solidFill>
                <a:srgbClr val="24292F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buAutoNum type="arabicPeriod"/>
            </a:pPr>
            <a:r>
              <a:rPr lang="en-US" altLang="ko-KR" sz="24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“C”</a:t>
            </a:r>
          </a:p>
          <a:p>
            <a:pPr marL="457200" indent="-457200">
              <a:buAutoNum type="arabicPeriod"/>
            </a:pPr>
            <a:r>
              <a:rPr lang="en-US" altLang="ko-KR" sz="2400" i="0" dirty="0">
                <a:solidFill>
                  <a:srgbClr val="24292F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“B”</a:t>
            </a:r>
          </a:p>
        </p:txBody>
      </p:sp>
    </p:spTree>
    <p:extLst>
      <p:ext uri="{BB962C8B-B14F-4D97-AF65-F5344CB8AC3E}">
        <p14:creationId xmlns:p14="http://schemas.microsoft.com/office/powerpoint/2010/main" val="2122112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88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다중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AAED12-2C00-317B-CD26-73E25AB9A749}"/>
              </a:ext>
            </a:extLst>
          </p:cNvPr>
          <p:cNvSpPr txBox="1"/>
          <p:nvPr/>
        </p:nvSpPr>
        <p:spPr>
          <a:xfrm>
            <a:off x="287382" y="1953005"/>
            <a:ext cx="11616617" cy="3239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다이아몬드 상속 문제 </a:t>
            </a:r>
            <a:r>
              <a:rPr lang="en-US" altLang="ko-KR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(Diamond Problem)</a:t>
            </a:r>
          </a:p>
          <a:p>
            <a:pPr algn="l"/>
            <a:endParaRPr lang="en-US" altLang="ko-KR" sz="2400" dirty="0">
              <a:solidFill>
                <a:srgbClr val="24292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  <a:p>
            <a:r>
              <a:rPr lang="ko-KR" altLang="en-US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메소드 결정 순서</a:t>
            </a:r>
            <a:r>
              <a:rPr lang="en-US" altLang="ko-KR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(MRO, Method Resolution Order)</a:t>
            </a:r>
            <a:r>
              <a:rPr lang="ko-KR" altLang="en-US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를</a:t>
            </a:r>
            <a:r>
              <a:rPr lang="en-US" altLang="ko-KR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사전에 확인하여 혹시 모르는 문제를 예방하자</a:t>
            </a:r>
            <a:r>
              <a:rPr lang="en-US" altLang="ko-KR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!</a:t>
            </a:r>
          </a:p>
          <a:p>
            <a:endParaRPr lang="en-US" altLang="ko-KR" sz="2000" i="0" dirty="0">
              <a:solidFill>
                <a:srgbClr val="24292F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2000" dirty="0">
              <a:solidFill>
                <a:srgbClr val="24292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2000" i="0" dirty="0">
              <a:solidFill>
                <a:srgbClr val="24292F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2000" dirty="0">
              <a:solidFill>
                <a:srgbClr val="24292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i="0" dirty="0">
                <a:solidFill>
                  <a:srgbClr val="24292F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</a:t>
            </a:r>
            <a:r>
              <a:rPr lang="ko-KR" altLang="en-US" sz="2000" i="0" dirty="0">
                <a:solidFill>
                  <a:srgbClr val="24292F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메소드 결정 순서는 자기 자신</a:t>
            </a:r>
            <a:r>
              <a:rPr lang="en-US" altLang="ko-KR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(D), B, C, A</a:t>
            </a:r>
            <a:r>
              <a:rPr lang="ko-KR" altLang="en-US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이다</a:t>
            </a:r>
            <a:r>
              <a:rPr lang="en-US" altLang="ko-KR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i="0" dirty="0">
                <a:solidFill>
                  <a:srgbClr val="24292F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</a:t>
            </a:r>
            <a:r>
              <a:rPr lang="ko-KR" altLang="en-US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인스턴스를 만들고</a:t>
            </a:r>
            <a:r>
              <a:rPr lang="en-US" altLang="ko-KR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D</a:t>
            </a:r>
            <a:r>
              <a:rPr lang="ko-KR" altLang="en-US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에는 </a:t>
            </a:r>
            <a:r>
              <a:rPr lang="en-US" altLang="ko-KR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introduce </a:t>
            </a:r>
            <a:r>
              <a:rPr lang="ko-KR" altLang="en-US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메소드가 존재하지 않기 때문에</a:t>
            </a:r>
            <a:r>
              <a:rPr lang="en-US" altLang="ko-KR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B</a:t>
            </a:r>
            <a:r>
              <a:rPr lang="ko-KR" altLang="en-US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</a:t>
            </a:r>
            <a:r>
              <a:rPr lang="en-US" altLang="ko-KR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introduce </a:t>
            </a:r>
            <a:r>
              <a:rPr lang="ko-KR" altLang="en-US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메소드가 호출된다</a:t>
            </a:r>
            <a:r>
              <a:rPr lang="en-US" altLang="ko-KR" sz="2000" dirty="0">
                <a:solidFill>
                  <a:srgbClr val="24292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  <a:endParaRPr lang="en-US" altLang="ko-KR" sz="2000" i="0" dirty="0">
              <a:solidFill>
                <a:srgbClr val="24292F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C10EDC6-0DC6-D27B-A4BA-69EF761A84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2" y="3263153"/>
            <a:ext cx="11616616" cy="646331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b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&gt;&gt;&gt;</a:t>
            </a:r>
            <a:r>
              <a:rPr kumimoji="0" lang="en-US" altLang="ko-KR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mro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())</a:t>
            </a:r>
            <a:endParaRPr lang="en-US" altLang="ko-KR" dirty="0">
              <a:solidFill>
                <a:srgbClr val="89DDFF"/>
              </a:solidFill>
              <a:latin typeface="JetBrains Mono" panose="02000009000000000000" pitchFamily="49" charset="0"/>
              <a:cs typeface="JetBrains Mono" panose="02000009000000000000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# </a:t>
            </a:r>
            <a:r>
              <a:rPr kumimoji="0" lang="en-US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[&lt;class '__</a:t>
            </a:r>
            <a:r>
              <a:rPr kumimoji="0" lang="en-US" altLang="ko-KR" sz="18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main__.D</a:t>
            </a:r>
            <a:r>
              <a:rPr kumimoji="0" lang="en-US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'&gt;, &lt;class '__</a:t>
            </a:r>
            <a:r>
              <a:rPr kumimoji="0" lang="en-US" altLang="ko-KR" sz="18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main__.B</a:t>
            </a:r>
            <a:r>
              <a:rPr kumimoji="0" lang="en-US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'&gt;, &lt;class '__</a:t>
            </a:r>
            <a:r>
              <a:rPr kumimoji="0" lang="en-US" altLang="ko-KR" sz="18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main__.C</a:t>
            </a:r>
            <a:r>
              <a:rPr kumimoji="0" lang="en-US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'&gt;, &lt;class '__</a:t>
            </a:r>
            <a:r>
              <a:rPr kumimoji="0" lang="en-US" altLang="ko-KR" sz="18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main__.A</a:t>
            </a:r>
            <a:r>
              <a:rPr kumimoji="0" lang="en-US" altLang="ko-KR" sz="18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Pretendard" panose="02000503000000020004" pitchFamily="50" charset="-127"/>
                <a:cs typeface="JetBrains Mono" panose="02000009000000000000" pitchFamily="49" charset="0"/>
              </a:rPr>
              <a:t>'&gt;, &lt;class 'object'&gt;]</a:t>
            </a:r>
            <a:r>
              <a:rPr kumimoji="0" lang="ko-KR" altLang="en-US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109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3826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텍스트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RPG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게임 만들기</a:t>
            </a:r>
          </a:p>
        </p:txBody>
      </p:sp>
      <p:pic>
        <p:nvPicPr>
          <p:cNvPr id="5" name="그림 4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FEA8306E-7419-4179-B26B-4D0B76D225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7293"/>
          <a:stretch/>
        </p:blipFill>
        <p:spPr>
          <a:xfrm>
            <a:off x="1329861" y="955080"/>
            <a:ext cx="9532276" cy="523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285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2594572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3002745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클래스 메소드 </a:t>
              </a:r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오버라이딩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1466256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1471878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클래스 상속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0A7CDB1C-FDA5-9BAF-4DCB-873DF1FB4B28}"/>
              </a:ext>
            </a:extLst>
          </p:cNvPr>
          <p:cNvGrpSpPr/>
          <p:nvPr/>
        </p:nvGrpSpPr>
        <p:grpSpPr>
          <a:xfrm>
            <a:off x="561701" y="3722888"/>
            <a:ext cx="11068593" cy="828540"/>
            <a:chOff x="561704" y="4646111"/>
            <a:chExt cx="11068593" cy="140299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DA5A5C75-EC6F-C88E-09CA-56F5628DA857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93048F0-66A5-A60C-EB99-99CDA76D27D7}"/>
                </a:ext>
              </a:extLst>
            </p:cNvPr>
            <p:cNvSpPr txBox="1"/>
            <p:nvPr/>
          </p:nvSpPr>
          <p:spPr>
            <a:xfrm>
              <a:off x="746431" y="4982791"/>
              <a:ext cx="2028119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클래스 다중 상속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2E18CC2D-BFE0-E4AE-ABD9-59696D1B26DC}"/>
              </a:ext>
            </a:extLst>
          </p:cNvPr>
          <p:cNvGrpSpPr/>
          <p:nvPr/>
        </p:nvGrpSpPr>
        <p:grpSpPr>
          <a:xfrm>
            <a:off x="561701" y="4851204"/>
            <a:ext cx="11068593" cy="828540"/>
            <a:chOff x="561704" y="4646111"/>
            <a:chExt cx="11068593" cy="140299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0C8DB4D-6B4B-EFAA-AD41-D8365F4D2799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6457560-94EC-80BF-7759-50FBBC839D33}"/>
                </a:ext>
              </a:extLst>
            </p:cNvPr>
            <p:cNvSpPr txBox="1"/>
            <p:nvPr/>
          </p:nvSpPr>
          <p:spPr>
            <a:xfrm>
              <a:off x="746431" y="4982791"/>
              <a:ext cx="3517310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실습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: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텍스트 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RPG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게임 만들기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3826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텍스트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RPG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게임 만들기</a:t>
            </a:r>
          </a:p>
        </p:txBody>
      </p:sp>
      <p:pic>
        <p:nvPicPr>
          <p:cNvPr id="5" name="그림 4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FEA8306E-7419-4179-B26B-4D0B76D225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679" b="59033"/>
          <a:stretch/>
        </p:blipFill>
        <p:spPr>
          <a:xfrm>
            <a:off x="1329861" y="1320502"/>
            <a:ext cx="9532276" cy="421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08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3826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텍스트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RPG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게임 만들기</a:t>
            </a:r>
          </a:p>
        </p:txBody>
      </p:sp>
      <p:pic>
        <p:nvPicPr>
          <p:cNvPr id="5" name="그림 4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FEA8306E-7419-4179-B26B-4D0B76D225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391" b="40321"/>
          <a:stretch/>
        </p:blipFill>
        <p:spPr>
          <a:xfrm>
            <a:off x="1329861" y="1320502"/>
            <a:ext cx="9532276" cy="421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6201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3826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텍스트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RPG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게임 만들기</a:t>
            </a:r>
          </a:p>
        </p:txBody>
      </p:sp>
      <p:pic>
        <p:nvPicPr>
          <p:cNvPr id="5" name="그림 4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FEA8306E-7419-4179-B26B-4D0B76D225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0475" b="22492"/>
          <a:stretch/>
        </p:blipFill>
        <p:spPr>
          <a:xfrm>
            <a:off x="1329861" y="1465113"/>
            <a:ext cx="9532276" cy="392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5716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3826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텍스트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RPG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게임 만들기</a:t>
            </a:r>
          </a:p>
        </p:txBody>
      </p:sp>
      <p:pic>
        <p:nvPicPr>
          <p:cNvPr id="5" name="그림 4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FEA8306E-7419-4179-B26B-4D0B76D225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7739" b="445"/>
          <a:stretch/>
        </p:blipFill>
        <p:spPr>
          <a:xfrm>
            <a:off x="1329861" y="1057566"/>
            <a:ext cx="9532276" cy="503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9412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You!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7643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FCC721-A6A5-D174-3725-FB716DA6F741}"/>
              </a:ext>
            </a:extLst>
          </p:cNvPr>
          <p:cNvSpPr txBox="1"/>
          <p:nvPr/>
        </p:nvSpPr>
        <p:spPr>
          <a:xfrm>
            <a:off x="287383" y="1895297"/>
            <a:ext cx="11616617" cy="33554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8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상속</a:t>
            </a:r>
            <a:r>
              <a:rPr lang="en-US" altLang="ko-KR" sz="28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(inheritance)</a:t>
            </a:r>
            <a:r>
              <a:rPr lang="ko-KR" altLang="en-US" sz="28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이란</a:t>
            </a:r>
            <a:r>
              <a:rPr lang="en-US" altLang="ko-KR" sz="28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</a:p>
          <a:p>
            <a:pPr algn="l"/>
            <a:endParaRPr lang="en-US" altLang="ko-KR" b="0" i="0" dirty="0">
              <a:solidFill>
                <a:srgbClr val="24292F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클래스 </a:t>
            </a:r>
            <a:r>
              <a:rPr lang="ko-KR" altLang="en-US" sz="2000" dirty="0">
                <a:solidFill>
                  <a:srgbClr val="24292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상속은 </a:t>
            </a: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부모 클래스의 속성과 메소드를 자식 클래스가 물려받는 것을 의미</a:t>
            </a:r>
            <a:endParaRPr lang="en-US" altLang="ko-KR" sz="2000" b="0" i="0" dirty="0">
              <a:solidFill>
                <a:srgbClr val="24292F"/>
              </a:solidFill>
              <a:effectLst/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자식클래스를 선언할 때 소괄호로 부모클래스를 포함해야 함</a:t>
            </a:r>
            <a:endParaRPr lang="en-US" altLang="ko-KR" sz="2000" b="0" i="0" dirty="0">
              <a:solidFill>
                <a:srgbClr val="24292F"/>
              </a:solidFill>
              <a:effectLst/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자식클래스에서는 따로 부모클래스의 속성과 메소드를 기술하지 않아도 자동으로 상속됨</a:t>
            </a:r>
            <a:endParaRPr lang="en-US" altLang="ko-KR" sz="2000" dirty="0">
              <a:solidFill>
                <a:srgbClr val="24292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ex)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24292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부모 클래스</a:t>
            </a:r>
            <a:r>
              <a:rPr lang="en-US" altLang="ko-KR" sz="2000" dirty="0">
                <a:solidFill>
                  <a:srgbClr val="24292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</a:t>
            </a:r>
            <a:r>
              <a:rPr lang="ko-KR" altLang="en-US" sz="2000" dirty="0">
                <a:solidFill>
                  <a:srgbClr val="24292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국가</a:t>
            </a: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endParaRPr lang="en-US" altLang="ko-KR" sz="2000" b="0" i="0" dirty="0">
              <a:solidFill>
                <a:srgbClr val="24292F"/>
              </a:solidFill>
              <a:effectLst/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24292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자식 클래스</a:t>
            </a:r>
            <a:r>
              <a:rPr lang="en-US" altLang="ko-KR" sz="2000" dirty="0">
                <a:solidFill>
                  <a:srgbClr val="24292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</a:t>
            </a: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한국</a:t>
            </a:r>
            <a:r>
              <a:rPr lang="en-US" altLang="ko-KR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일본</a:t>
            </a:r>
            <a:r>
              <a:rPr lang="en-US" altLang="ko-KR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중국</a:t>
            </a:r>
            <a:r>
              <a:rPr lang="en-US" altLang="ko-KR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미국 등</a:t>
            </a:r>
            <a:endParaRPr lang="en-US" altLang="ko-KR" sz="2000" b="0" i="0" dirty="0">
              <a:solidFill>
                <a:srgbClr val="24292F"/>
              </a:solidFill>
              <a:effectLst/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국가 클래스에 인구 속성이 있다고 가정한다면</a:t>
            </a:r>
            <a:r>
              <a:rPr lang="en-US" altLang="ko-KR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 속성은 한국</a:t>
            </a:r>
            <a:r>
              <a:rPr lang="en-US" altLang="ko-KR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일본</a:t>
            </a:r>
            <a:r>
              <a:rPr lang="en-US" altLang="ko-KR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b="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중국 등등의 클래스에서 사용 가능</a:t>
            </a:r>
            <a:endParaRPr lang="en-US" altLang="ko-KR" sz="2000" dirty="0">
              <a:solidFill>
                <a:srgbClr val="24292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986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14EB7D-A7AE-FA4E-0A98-568972AA11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3" y="2564011"/>
            <a:ext cx="11616617" cy="2554545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Country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init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population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capital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population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population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capital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capital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show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부모 클래스입니다.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8683E-B0BA-2DA3-9A88-B1716EB3A586}"/>
              </a:ext>
            </a:extLst>
          </p:cNvPr>
          <p:cNvSpPr txBox="1"/>
          <p:nvPr/>
        </p:nvSpPr>
        <p:spPr>
          <a:xfrm>
            <a:off x="287383" y="202744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부모</a:t>
            </a:r>
            <a:r>
              <a:rPr lang="en-US" altLang="ko-KR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클래스 정의하기</a:t>
            </a:r>
            <a:endParaRPr lang="en-US" altLang="ko-KR" sz="2400" i="0" dirty="0">
              <a:solidFill>
                <a:srgbClr val="24292F"/>
              </a:solidFill>
              <a:effectLst/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8241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8683E-B0BA-2DA3-9A88-B1716EB3A586}"/>
              </a:ext>
            </a:extLst>
          </p:cNvPr>
          <p:cNvSpPr txBox="1"/>
          <p:nvPr/>
        </p:nvSpPr>
        <p:spPr>
          <a:xfrm>
            <a:off x="287383" y="202744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자식</a:t>
            </a:r>
            <a:r>
              <a:rPr lang="en-US" altLang="ko-KR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클래스 정의하기</a:t>
            </a:r>
            <a:endParaRPr lang="en-US" altLang="ko-KR" sz="2400" i="0" dirty="0">
              <a:solidFill>
                <a:srgbClr val="24292F"/>
              </a:solidFill>
              <a:effectLst/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37FF63D-36D0-66D4-7722-4EB52D93DD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2" y="2559054"/>
            <a:ext cx="11616617" cy="2246769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Korea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Country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init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population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capital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super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().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init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population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capital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greeting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안녕하세요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!"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greet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greeting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D828E7DF-DEB4-8591-0399-B90C01333F41}"/>
              </a:ext>
            </a:extLst>
          </p:cNvPr>
          <p:cNvCxnSpPr>
            <a:cxnSpLocks/>
          </p:cNvCxnSpPr>
          <p:nvPr/>
        </p:nvCxnSpPr>
        <p:spPr>
          <a:xfrm rot="5400000">
            <a:off x="199572" y="3690261"/>
            <a:ext cx="1661887" cy="1001485"/>
          </a:xfrm>
          <a:prstGeom prst="bentConnector3">
            <a:avLst>
              <a:gd name="adj1" fmla="val 218"/>
            </a:avLst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D893752-3EE8-3F83-FC89-9F2EF35F1FCA}"/>
              </a:ext>
            </a:extLst>
          </p:cNvPr>
          <p:cNvSpPr txBox="1"/>
          <p:nvPr/>
        </p:nvSpPr>
        <p:spPr>
          <a:xfrm>
            <a:off x="375178" y="5097428"/>
            <a:ext cx="5618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 키워드를 통해서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부모 클래스의 생성자를 </a:t>
            </a:r>
            <a:r>
              <a:rPr lang="ko-KR" altLang="en-US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호출해줘야한다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5421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8683E-B0BA-2DA3-9A88-B1716EB3A586}"/>
              </a:ext>
            </a:extLst>
          </p:cNvPr>
          <p:cNvSpPr txBox="1"/>
          <p:nvPr/>
        </p:nvSpPr>
        <p:spPr>
          <a:xfrm>
            <a:off x="287383" y="202744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자식</a:t>
            </a:r>
            <a:r>
              <a:rPr lang="en-US" altLang="ko-KR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클래스 정의하기</a:t>
            </a:r>
            <a:endParaRPr lang="en-US" altLang="ko-KR" sz="2400" i="0" dirty="0">
              <a:solidFill>
                <a:srgbClr val="24292F"/>
              </a:solidFill>
              <a:effectLst/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37FF63D-36D0-66D4-7722-4EB52D93DD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2" y="2559054"/>
            <a:ext cx="11616617" cy="2246769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altLang="ko-KR" sz="2000" dirty="0">
                <a:solidFill>
                  <a:srgbClr val="FFCB6B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Japan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Country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init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population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capital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super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().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init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population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capital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greeting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JetBrains Mono" panose="02000009000000000000" pitchFamily="49" charset="0"/>
              </a:rPr>
              <a:t>こんにちは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!"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greet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greeting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604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상속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8683E-B0BA-2DA3-9A88-B1716EB3A586}"/>
              </a:ext>
            </a:extLst>
          </p:cNvPr>
          <p:cNvSpPr txBox="1"/>
          <p:nvPr/>
        </p:nvSpPr>
        <p:spPr>
          <a:xfrm>
            <a:off x="287383" y="202744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자식</a:t>
            </a:r>
            <a:r>
              <a:rPr lang="en-US" altLang="ko-KR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ko-KR" altLang="en-US" sz="24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클래스 정의하기</a:t>
            </a:r>
            <a:endParaRPr lang="en-US" altLang="ko-KR" sz="2400" i="0" dirty="0">
              <a:solidFill>
                <a:srgbClr val="24292F"/>
              </a:solidFill>
              <a:effectLst/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37FF63D-36D0-66D4-7722-4EB52D93DD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2" y="2559054"/>
            <a:ext cx="11616617" cy="2862322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korea_obj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Korea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대한민국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51_740_000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서울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japan_obj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Japan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일본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125_700_000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도쿄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korea_obj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show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#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출력 결과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부모 클래스입니다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b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korea_obj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greet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#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출력 결과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안녕하세요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!</a:t>
            </a:r>
            <a:b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japan_obj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population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#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출력 결과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125700000</a:t>
            </a:r>
            <a:b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japan_obj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greet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#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출력 결과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こんにちは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!</a:t>
            </a:r>
            <a:b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endParaRPr kumimoji="0" lang="ko-KR" altLang="ko-KR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741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3252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메소드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오버라이딩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1969D3-D647-CFAC-8D82-3A95687A0C3C}"/>
              </a:ext>
            </a:extLst>
          </p:cNvPr>
          <p:cNvSpPr txBox="1"/>
          <p:nvPr/>
        </p:nvSpPr>
        <p:spPr>
          <a:xfrm>
            <a:off x="287999" y="2585371"/>
            <a:ext cx="11616002" cy="16872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>
                <a:solidFill>
                  <a:srgbClr val="24292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메소드 </a:t>
            </a:r>
            <a:r>
              <a:rPr lang="ko-KR" altLang="en-US" sz="2800" dirty="0" err="1">
                <a:solidFill>
                  <a:srgbClr val="24292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오버라이딩</a:t>
            </a:r>
            <a:r>
              <a:rPr lang="en-US" altLang="ko-KR" sz="2800" dirty="0">
                <a:solidFill>
                  <a:srgbClr val="24292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(Method Overriding)</a:t>
            </a:r>
            <a:r>
              <a:rPr lang="ko-KR" altLang="en-US" sz="2800" dirty="0">
                <a:solidFill>
                  <a:srgbClr val="24292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이란</a:t>
            </a:r>
            <a:r>
              <a:rPr lang="en-US" altLang="ko-KR" sz="28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  <a:endParaRPr lang="en-US" altLang="ko-KR" sz="2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자식 클래스가 부모 클래스로부터 상속받은 메소드를 동일한 이름의 메소드로 다시 정의하는 것을 의미</a:t>
            </a:r>
            <a:endParaRPr lang="en-US" altLang="ko-KR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자식 클래스에서 부모 클래스의 메소드를 덮어쓰거나 재정의 가능</a:t>
            </a:r>
            <a:endParaRPr lang="en-US" altLang="ko-KR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0392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3252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메소드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오버라이딩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80E82F-BF89-B874-7AD2-0236A54E33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999" y="1033843"/>
            <a:ext cx="11616002" cy="5078313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Parent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display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부모입니다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Child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Parent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display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FF537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self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자식입니다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app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Child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app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display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  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# 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출력 결과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자식입니다</a:t>
            </a: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317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11467</TotalTime>
  <Words>1253</Words>
  <Application>Microsoft Office PowerPoint</Application>
  <PresentationFormat>와이드스크린</PresentationFormat>
  <Paragraphs>112</Paragraphs>
  <Slides>24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3" baseType="lpstr">
      <vt:lpstr>Pretendard Medium</vt:lpstr>
      <vt:lpstr>JetBrains Mono</vt:lpstr>
      <vt:lpstr>Arial</vt:lpstr>
      <vt:lpstr>Calibri</vt:lpstr>
      <vt:lpstr>맑은 고딕</vt:lpstr>
      <vt:lpstr>Pretendard</vt:lpstr>
      <vt:lpstr>Pretendard Black</vt:lpstr>
      <vt:lpstr>Calibri Light</vt:lpstr>
      <vt:lpstr>Office 테마</vt:lpstr>
      <vt:lpstr>클래스의 이해 - 2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Kitae Song</cp:lastModifiedBy>
  <cp:revision>63</cp:revision>
  <dcterms:created xsi:type="dcterms:W3CDTF">2023-07-12T08:16:29Z</dcterms:created>
  <dcterms:modified xsi:type="dcterms:W3CDTF">2023-09-19T17:35:32Z</dcterms:modified>
</cp:coreProperties>
</file>

<file path=docProps/thumbnail.jpeg>
</file>